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4" r:id="rId15"/>
    <p:sldId id="265" r:id="rId16"/>
    <p:sldId id="266" r:id="rId17"/>
    <p:sldId id="280" r:id="rId18"/>
    <p:sldId id="261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 autoAdjust="0"/>
    <p:restoredTop sz="94660"/>
  </p:normalViewPr>
  <p:slideViewPr>
    <p:cSldViewPr>
      <p:cViewPr>
        <p:scale>
          <a:sx n="66" d="100"/>
          <a:sy n="66" d="100"/>
        </p:scale>
        <p:origin x="-786" y="-10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32EA6-CF52-4571-AF43-62655CCE7CC5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3572-2EAE-4EC0-B3EF-8728A4B923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60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98BC2-3620-4BE4-84AF-CE26D1E075B4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4CA46-1C7F-4222-B5E2-8801C16443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41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z="800" b="1" smtClean="0">
                <a:latin typeface="Arial" charset="0"/>
              </a:rPr>
              <a:t>Introduce overview </a:t>
            </a:r>
          </a:p>
          <a:p>
            <a:pPr eaLnBrk="1" hangingPunct="1"/>
            <a:endParaRPr lang="en-GB" altLang="en-US" sz="800" b="1" smtClean="0">
              <a:latin typeface="Arial" charset="0"/>
            </a:endParaRPr>
          </a:p>
          <a:p>
            <a:pPr eaLnBrk="1" hangingPunct="1"/>
            <a:r>
              <a:rPr lang="en-GB" altLang="en-US" sz="800" b="1" smtClean="0">
                <a:latin typeface="Arial" charset="0"/>
              </a:rPr>
              <a:t>Develops your problem solving ability</a:t>
            </a:r>
            <a:endParaRPr lang="en-GB" altLang="en-US" sz="800" smtClean="0">
              <a:latin typeface="Arial" charset="0"/>
            </a:endParaRPr>
          </a:p>
          <a:p>
            <a:pPr lvl="1" eaLnBrk="1" hangingPunct="1"/>
            <a:endParaRPr lang="en-GB" altLang="en-US" sz="900" smtClean="0">
              <a:latin typeface="Arial" charset="0"/>
            </a:endParaRPr>
          </a:p>
          <a:p>
            <a:pPr lvl="1" eaLnBrk="1" hangingPunct="1"/>
            <a:r>
              <a:rPr lang="en-GB" altLang="en-US" sz="900" smtClean="0">
                <a:latin typeface="Arial" charset="0"/>
              </a:rPr>
              <a:t>Helps you solve problems in your everyday life </a:t>
            </a:r>
          </a:p>
          <a:p>
            <a:pPr lvl="1" eaLnBrk="1" hangingPunct="1"/>
            <a:r>
              <a:rPr lang="en-GB" altLang="en-US" sz="900" smtClean="0">
                <a:latin typeface="Arial" charset="0"/>
              </a:rPr>
              <a:t>Helps you become better skilled and more attractive to  an employer	</a:t>
            </a:r>
          </a:p>
          <a:p>
            <a:endParaRPr lang="en-GB" altLang="en-US" smtClean="0">
              <a:latin typeface="Arial" charset="0"/>
            </a:endParaRPr>
          </a:p>
          <a:p>
            <a:r>
              <a:rPr lang="en-GB" altLang="en-US" sz="800" b="1" smtClean="0">
                <a:latin typeface="Arial" charset="0"/>
              </a:rPr>
              <a:t>Generates business opportunities</a:t>
            </a:r>
            <a:endParaRPr lang="en-GB" altLang="en-US" smtClean="0">
              <a:latin typeface="Arial" charset="0"/>
            </a:endParaRPr>
          </a:p>
          <a:p>
            <a:pPr lvl="1" eaLnBrk="1" hangingPunct="1"/>
            <a:r>
              <a:rPr lang="en-GB" altLang="en-US" sz="800" smtClean="0">
                <a:latin typeface="Arial" charset="0"/>
              </a:rPr>
              <a:t>Helps you imagine and create new products and services </a:t>
            </a:r>
          </a:p>
          <a:p>
            <a:pPr lvl="1" eaLnBrk="1" hangingPunct="1"/>
            <a:r>
              <a:rPr lang="en-GB" altLang="en-US" sz="800" smtClean="0">
                <a:latin typeface="Arial" charset="0"/>
              </a:rPr>
              <a:t>Helps you overcome resistance and barriers associated with your ideas</a:t>
            </a:r>
          </a:p>
          <a:p>
            <a:endParaRPr lang="en-GB" altLang="en-US" smtClean="0">
              <a:latin typeface="Arial" charset="0"/>
            </a:endParaRPr>
          </a:p>
          <a:p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b="1" smtClean="0">
                <a:solidFill>
                  <a:srgbClr val="6600CC"/>
                </a:solidFill>
                <a:latin typeface="Arial" charset="0"/>
              </a:rPr>
              <a:t>Brainstorming</a:t>
            </a:r>
            <a:endParaRPr lang="en-GB" altLang="en-US" sz="1000" smtClean="0">
              <a:latin typeface="Arial" charset="0"/>
            </a:endParaRPr>
          </a:p>
          <a:p>
            <a:pPr eaLnBrk="1" hangingPunct="1"/>
            <a:r>
              <a:rPr lang="en-GB" altLang="en-US" smtClean="0">
                <a:latin typeface="Arial" charset="0"/>
              </a:rPr>
              <a:t>The method was developed by an advertising executive, Alex Faickney Osborn in the 1940’s and who went onto co-develop the ‘Creative Problem Solving Process (CPS) and the Creative Education Foundation</a:t>
            </a:r>
          </a:p>
          <a:p>
            <a:pPr eaLnBrk="1" hangingPunct="1"/>
            <a:endParaRPr lang="en-GB" altLang="en-US" smtClean="0">
              <a:latin typeface="Arial" charset="0"/>
            </a:endParaRPr>
          </a:p>
          <a:p>
            <a:pPr eaLnBrk="1" hangingPunct="1"/>
            <a:r>
              <a:rPr lang="en-GB" altLang="en-US" smtClean="0">
                <a:latin typeface="Arial" charset="0"/>
              </a:rPr>
              <a:t>The brainstorming rules he came up with are the following:</a:t>
            </a:r>
            <a:br>
              <a:rPr lang="en-GB" altLang="en-US" smtClean="0">
                <a:latin typeface="Arial" charset="0"/>
              </a:rPr>
            </a:br>
            <a:endParaRPr lang="en-GB" altLang="en-US" smtClean="0">
              <a:latin typeface="Arial" charset="0"/>
            </a:endParaRPr>
          </a:p>
          <a:p>
            <a:pPr eaLnBrk="1" hangingPunct="1"/>
            <a:r>
              <a:rPr lang="en-GB" altLang="en-US" b="1" smtClean="0">
                <a:latin typeface="Arial" charset="0"/>
              </a:rPr>
              <a:t>Focus on quantity of ideas</a:t>
            </a:r>
            <a:br>
              <a:rPr lang="en-GB" altLang="en-US" b="1" smtClean="0">
                <a:latin typeface="Arial" charset="0"/>
              </a:rPr>
            </a:br>
            <a:endParaRPr lang="en-GB" altLang="en-US" b="1" smtClean="0">
              <a:latin typeface="Arial" charset="0"/>
            </a:endParaRPr>
          </a:p>
          <a:p>
            <a:pPr eaLnBrk="1" hangingPunct="1"/>
            <a:r>
              <a:rPr lang="en-GB" altLang="en-US" b="1" smtClean="0">
                <a:latin typeface="Arial" charset="0"/>
              </a:rPr>
              <a:t>Welcome unusual ideas - </a:t>
            </a:r>
            <a:r>
              <a:rPr lang="en-GB" altLang="en-US" smtClean="0">
                <a:latin typeface="Arial" charset="0"/>
              </a:rPr>
              <a:t> suspend assumptions</a:t>
            </a:r>
            <a:br>
              <a:rPr lang="en-GB" altLang="en-US" smtClean="0">
                <a:latin typeface="Arial" charset="0"/>
              </a:rPr>
            </a:br>
            <a:endParaRPr lang="en-GB" altLang="en-US" smtClean="0">
              <a:latin typeface="Arial" charset="0"/>
            </a:endParaRPr>
          </a:p>
          <a:p>
            <a:pPr eaLnBrk="1" hangingPunct="1"/>
            <a:r>
              <a:rPr lang="en-GB" altLang="en-US" b="1" smtClean="0">
                <a:latin typeface="Arial" charset="0"/>
              </a:rPr>
              <a:t>Suspend judgment</a:t>
            </a:r>
            <a:r>
              <a:rPr lang="en-GB" altLang="en-US" smtClean="0">
                <a:latin typeface="Arial" charset="0"/>
              </a:rPr>
              <a:t> - no criticism of ideas at the outset</a:t>
            </a:r>
          </a:p>
          <a:p>
            <a:pPr eaLnBrk="1" hangingPunct="1"/>
            <a:r>
              <a:rPr lang="en-GB" altLang="en-US" b="1" smtClean="0">
                <a:latin typeface="Arial" charset="0"/>
              </a:rPr>
              <a:t> </a:t>
            </a:r>
          </a:p>
          <a:p>
            <a:pPr eaLnBrk="1" hangingPunct="1"/>
            <a:r>
              <a:rPr lang="en-GB" altLang="en-US" b="1" smtClean="0">
                <a:latin typeface="Arial" charset="0"/>
              </a:rPr>
              <a:t>Combine, Improve and modify -  </a:t>
            </a:r>
            <a:r>
              <a:rPr lang="en-GB" altLang="en-US" smtClean="0">
                <a:latin typeface="Arial" charset="0"/>
              </a:rPr>
              <a:t>build on the ideas of others </a:t>
            </a:r>
          </a:p>
          <a:p>
            <a:pPr eaLnBrk="1" hangingPunct="1"/>
            <a:endParaRPr lang="en-GB" altLang="en-US" smtClean="0">
              <a:latin typeface="Arial" charset="0"/>
            </a:endParaRPr>
          </a:p>
          <a:p>
            <a:pPr eaLnBrk="1" hangingPunct="1"/>
            <a:r>
              <a:rPr lang="en-GB" altLang="en-US" smtClean="0">
                <a:latin typeface="Arial" charset="0"/>
              </a:rPr>
              <a:t>When these rules were followed he discovered more ideas were</a:t>
            </a:r>
          </a:p>
          <a:p>
            <a:pPr eaLnBrk="1" hangingPunct="1"/>
            <a:r>
              <a:rPr lang="en-GB" altLang="en-US" smtClean="0">
                <a:latin typeface="Arial" charset="0"/>
              </a:rPr>
              <a:t>created and……</a:t>
            </a:r>
            <a:r>
              <a:rPr lang="en-GB" altLang="en-US" b="1" smtClean="0">
                <a:latin typeface="Arial" charset="0"/>
              </a:rPr>
              <a:t>quantity produced quality!</a:t>
            </a:r>
            <a:br>
              <a:rPr lang="en-GB" altLang="en-US" b="1" smtClean="0">
                <a:latin typeface="Arial" charset="0"/>
              </a:rPr>
            </a:br>
            <a:endParaRPr lang="en-GB" altLang="en-US" b="1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b="1" smtClean="0">
                <a:latin typeface="Arial" charset="0"/>
              </a:rPr>
              <a:t/>
            </a:r>
            <a:br>
              <a:rPr lang="en-GB" altLang="en-US" b="1" smtClean="0">
                <a:latin typeface="Arial" charset="0"/>
              </a:rPr>
            </a:br>
            <a:endParaRPr lang="en-GB" altLang="en-US" b="1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D5D8B14-587A-46D9-8E4A-D505DF384BB2}" type="slidenum">
              <a:rPr lang="en-US" altLang="en-US" sz="1200"/>
              <a:pPr algn="r" eaLnBrk="1" hangingPunct="1"/>
              <a:t>5</a:t>
            </a:fld>
            <a:endParaRPr lang="en-US" altLang="en-US" sz="120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5FB72924-4BC3-44AF-AC62-23754173626F}" type="slidenum">
              <a:rPr lang="en-US" altLang="en-US" sz="1200"/>
              <a:pPr algn="r" eaLnBrk="1" hangingPunct="1"/>
              <a:t>6</a:t>
            </a:fld>
            <a:endParaRPr lang="en-US" alt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46E3177-FF58-454B-94AC-9439653C8BB7}" type="slidenum">
              <a:rPr lang="en-US" altLang="en-US" sz="1200"/>
              <a:pPr algn="r" eaLnBrk="1" hangingPunct="1"/>
              <a:t>7</a:t>
            </a:fld>
            <a:endParaRPr lang="en-US" alt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783444CD-A1CC-46EC-AC6C-097BC7BA556E}" type="slidenum">
              <a:rPr lang="en-US" altLang="en-US" sz="1200"/>
              <a:pPr algn="r" eaLnBrk="1" hangingPunct="1"/>
              <a:t>9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F8294ED-5A4B-4E94-9233-DB51B7DFBFA5}" type="slidenum">
              <a:rPr lang="en-GB" altLang="en-US" sz="1200"/>
              <a:pPr algn="r" eaLnBrk="1" hangingPunct="1"/>
              <a:t>10</a:t>
            </a:fld>
            <a:endParaRPr lang="en-GB" altLang="en-US" sz="1200"/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0EA7FDEB-882D-48CE-9129-D5A0FAD8DC45}" type="slidenum">
              <a:rPr lang="en-US" altLang="en-US" sz="1200"/>
              <a:pPr algn="r" eaLnBrk="1" hangingPunct="1"/>
              <a:t>10</a:t>
            </a:fld>
            <a:endParaRPr lang="en-US" altLang="en-US" sz="1200"/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61AB3F7-A4C4-4EB6-8B75-2D77FD4FD4A6}" type="slidenum">
              <a:rPr lang="en-GB" altLang="en-US" sz="1200"/>
              <a:pPr algn="r" eaLnBrk="1" hangingPunct="1"/>
              <a:t>11</a:t>
            </a:fld>
            <a:endParaRPr lang="en-GB" altLang="en-US" sz="1200"/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A1CDAF8A-2AAB-40AB-A7BD-1797B5F99DA1}" type="slidenum">
              <a:rPr lang="en-US" altLang="en-US" sz="1200"/>
              <a:pPr algn="r" eaLnBrk="1" hangingPunct="1"/>
              <a:t>11</a:t>
            </a:fld>
            <a:endParaRPr lang="en-US" altLang="en-US" sz="120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183" y="4343913"/>
            <a:ext cx="5029635" cy="411436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B6FD8FF-4DD5-4F34-9C96-40189E1560FE}" type="slidenum">
              <a:rPr lang="en-GB" altLang="en-US" sz="1200"/>
              <a:pPr algn="r" eaLnBrk="1" hangingPunct="1"/>
              <a:t>12</a:t>
            </a:fld>
            <a:endParaRPr lang="en-GB" altLang="en-US" sz="1200"/>
          </a:p>
        </p:txBody>
      </p:sp>
      <p:sp>
        <p:nvSpPr>
          <p:cNvPr id="37891" name="Rectangle 1031"/>
          <p:cNvSpPr txBox="1">
            <a:spLocks noGrp="1" noChangeArrowheads="1"/>
          </p:cNvSpPr>
          <p:nvPr/>
        </p:nvSpPr>
        <p:spPr bwMode="auto">
          <a:xfrm>
            <a:off x="3885275" y="8684899"/>
            <a:ext cx="2971092" cy="45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D8B7B4D0-CF3E-4DA8-8BD4-EAF585AAF597}" type="slidenum">
              <a:rPr lang="en-US" altLang="en-US" sz="1200"/>
              <a:pPr algn="r" eaLnBrk="1" hangingPunct="1"/>
              <a:t>12</a:t>
            </a:fld>
            <a:endParaRPr lang="en-US" altLang="en-US" sz="1200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4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975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835156" y="7144"/>
            <a:ext cx="1296144" cy="141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712" y="332656"/>
            <a:ext cx="7011888" cy="828327"/>
          </a:xfrm>
          <a:noFill/>
        </p:spPr>
        <p:txBody>
          <a:bodyPr/>
          <a:lstStyle>
            <a:lvl1pPr algn="l">
              <a:defRPr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712" y="1196752"/>
            <a:ext cx="6984776" cy="47964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FF1713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grpSp>
        <p:nvGrpSpPr>
          <p:cNvPr id="6" name="Group 5"/>
          <p:cNvGrpSpPr>
            <a:grpSpLocks/>
          </p:cNvGrpSpPr>
          <p:nvPr userDrawn="1"/>
        </p:nvGrpSpPr>
        <p:grpSpPr bwMode="auto">
          <a:xfrm>
            <a:off x="0" y="2636912"/>
            <a:ext cx="9180512" cy="3553698"/>
            <a:chOff x="-6" y="3399"/>
            <a:chExt cx="12197" cy="4253"/>
          </a:xfrm>
          <a:effectLst/>
        </p:grpSpPr>
        <p:grpSp>
          <p:nvGrpSpPr>
            <p:cNvPr id="7" name="Group 6"/>
            <p:cNvGrpSpPr>
              <a:grpSpLocks/>
            </p:cNvGrpSpPr>
            <p:nvPr userDrawn="1"/>
          </p:nvGrpSpPr>
          <p:grpSpPr bwMode="auto">
            <a:xfrm>
              <a:off x="-6" y="3717"/>
              <a:ext cx="12189" cy="3550"/>
              <a:chOff x="18" y="7468"/>
              <a:chExt cx="12189" cy="3550"/>
            </a:xfrm>
          </p:grpSpPr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18" y="7837"/>
                <a:ext cx="7132" cy="2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2863"/>
                  </a:cxn>
                  <a:cxn ang="0">
                    <a:pos x="7132" y="2578"/>
                  </a:cxn>
                  <a:cxn ang="0">
                    <a:pos x="7132" y="200"/>
                  </a:cxn>
                  <a:cxn ang="0">
                    <a:pos x="0" y="0"/>
                  </a:cxn>
                </a:cxnLst>
                <a:rect l="0" t="0" r="r" b="b"/>
                <a:pathLst>
                  <a:path w="7132" h="2863">
                    <a:moveTo>
                      <a:pt x="0" y="0"/>
                    </a:moveTo>
                    <a:lnTo>
                      <a:pt x="17" y="2863"/>
                    </a:lnTo>
                    <a:lnTo>
                      <a:pt x="7132" y="2578"/>
                    </a:lnTo>
                    <a:lnTo>
                      <a:pt x="7132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  <a:alpha val="50000"/>
                </a:schemeClr>
              </a:solidFill>
              <a:ln w="3175">
                <a:noFill/>
                <a:round/>
                <a:headEnd/>
                <a:tailEnd/>
              </a:ln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 userDrawn="1"/>
            </p:nvSpPr>
            <p:spPr bwMode="auto">
              <a:xfrm>
                <a:off x="7150" y="7468"/>
                <a:ext cx="3466" cy="3550"/>
              </a:xfrm>
              <a:custGeom>
                <a:avLst/>
                <a:gdLst/>
                <a:ahLst/>
                <a:cxnLst>
                  <a:cxn ang="0">
                    <a:pos x="0" y="569"/>
                  </a:cxn>
                  <a:cxn ang="0">
                    <a:pos x="0" y="2930"/>
                  </a:cxn>
                  <a:cxn ang="0">
                    <a:pos x="3466" y="3550"/>
                  </a:cxn>
                  <a:cxn ang="0">
                    <a:pos x="3466" y="0"/>
                  </a:cxn>
                  <a:cxn ang="0">
                    <a:pos x="0" y="569"/>
                  </a:cxn>
                </a:cxnLst>
                <a:rect l="0" t="0" r="r" b="b"/>
                <a:pathLst>
                  <a:path w="3466" h="3550">
                    <a:moveTo>
                      <a:pt x="0" y="569"/>
                    </a:moveTo>
                    <a:lnTo>
                      <a:pt x="0" y="2930"/>
                    </a:lnTo>
                    <a:lnTo>
                      <a:pt x="3466" y="3550"/>
                    </a:lnTo>
                    <a:lnTo>
                      <a:pt x="3466" y="0"/>
                    </a:lnTo>
                    <a:lnTo>
                      <a:pt x="0" y="569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 w="3175">
                <a:noFill/>
                <a:round/>
                <a:headEnd/>
                <a:tailEnd/>
              </a:ln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 userDrawn="1"/>
            </p:nvSpPr>
            <p:spPr bwMode="auto">
              <a:xfrm>
                <a:off x="10616" y="7468"/>
                <a:ext cx="1591" cy="3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50"/>
                  </a:cxn>
                  <a:cxn ang="0">
                    <a:pos x="1591" y="2746"/>
                  </a:cxn>
                  <a:cxn ang="0">
                    <a:pos x="1591" y="737"/>
                  </a:cxn>
                  <a:cxn ang="0">
                    <a:pos x="0" y="0"/>
                  </a:cxn>
                </a:cxnLst>
                <a:rect l="0" t="0" r="r" b="b"/>
                <a:pathLst>
                  <a:path w="1591" h="3550">
                    <a:moveTo>
                      <a:pt x="0" y="0"/>
                    </a:moveTo>
                    <a:lnTo>
                      <a:pt x="0" y="3550"/>
                    </a:lnTo>
                    <a:lnTo>
                      <a:pt x="1591" y="2746"/>
                    </a:lnTo>
                    <a:lnTo>
                      <a:pt x="1591" y="7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50000"/>
                </a:schemeClr>
              </a:solidFill>
              <a:ln w="3175">
                <a:noFill/>
                <a:round/>
                <a:headEnd/>
                <a:tailEnd/>
              </a:ln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8071" y="4069"/>
              <a:ext cx="4120" cy="2913"/>
            </a:xfrm>
            <a:custGeom>
              <a:avLst/>
              <a:gdLst/>
              <a:ahLst/>
              <a:cxnLst>
                <a:cxn ang="0">
                  <a:pos x="1" y="251"/>
                </a:cxn>
                <a:cxn ang="0">
                  <a:pos x="0" y="2662"/>
                </a:cxn>
                <a:cxn ang="0">
                  <a:pos x="4120" y="2913"/>
                </a:cxn>
                <a:cxn ang="0">
                  <a:pos x="4120" y="0"/>
                </a:cxn>
                <a:cxn ang="0">
                  <a:pos x="1" y="251"/>
                </a:cxn>
              </a:cxnLst>
              <a:rect l="0" t="0" r="r" b="b"/>
              <a:pathLst>
                <a:path w="4120" h="2913">
                  <a:moveTo>
                    <a:pt x="1" y="251"/>
                  </a:moveTo>
                  <a:lnTo>
                    <a:pt x="0" y="2662"/>
                  </a:lnTo>
                  <a:lnTo>
                    <a:pt x="4120" y="2913"/>
                  </a:lnTo>
                  <a:lnTo>
                    <a:pt x="4120" y="0"/>
                  </a:lnTo>
                  <a:lnTo>
                    <a:pt x="1" y="25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104" y="3399"/>
              <a:ext cx="3985" cy="4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36"/>
                </a:cxn>
                <a:cxn ang="0">
                  <a:pos x="3985" y="3349"/>
                </a:cxn>
                <a:cxn ang="0">
                  <a:pos x="3985" y="921"/>
                </a:cxn>
                <a:cxn ang="0">
                  <a:pos x="0" y="0"/>
                </a:cxn>
              </a:cxnLst>
              <a:rect l="0" t="0" r="r" b="b"/>
              <a:pathLst>
                <a:path w="3985" h="4236">
                  <a:moveTo>
                    <a:pt x="0" y="0"/>
                  </a:moveTo>
                  <a:lnTo>
                    <a:pt x="0" y="4236"/>
                  </a:lnTo>
                  <a:lnTo>
                    <a:pt x="3985" y="3349"/>
                  </a:lnTo>
                  <a:lnTo>
                    <a:pt x="3985" y="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18" y="3399"/>
              <a:ext cx="4086" cy="4253"/>
            </a:xfrm>
            <a:custGeom>
              <a:avLst/>
              <a:gdLst/>
              <a:ahLst/>
              <a:cxnLst>
                <a:cxn ang="0">
                  <a:pos x="4086" y="0"/>
                </a:cxn>
                <a:cxn ang="0">
                  <a:pos x="4084" y="4253"/>
                </a:cxn>
                <a:cxn ang="0">
                  <a:pos x="0" y="3198"/>
                </a:cxn>
                <a:cxn ang="0">
                  <a:pos x="0" y="1072"/>
                </a:cxn>
                <a:cxn ang="0">
                  <a:pos x="4086" y="0"/>
                </a:cxn>
              </a:cxnLst>
              <a:rect l="0" t="0" r="r" b="b"/>
              <a:pathLst>
                <a:path w="4086" h="4253">
                  <a:moveTo>
                    <a:pt x="4086" y="0"/>
                  </a:moveTo>
                  <a:lnTo>
                    <a:pt x="4084" y="4253"/>
                  </a:lnTo>
                  <a:lnTo>
                    <a:pt x="0" y="3198"/>
                  </a:lnTo>
                  <a:lnTo>
                    <a:pt x="0" y="107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17" y="3617"/>
              <a:ext cx="2076" cy="3851"/>
            </a:xfrm>
            <a:custGeom>
              <a:avLst/>
              <a:gdLst/>
              <a:ahLst/>
              <a:cxnLst>
                <a:cxn ang="0">
                  <a:pos x="0" y="921"/>
                </a:cxn>
                <a:cxn ang="0">
                  <a:pos x="2060" y="0"/>
                </a:cxn>
                <a:cxn ang="0">
                  <a:pos x="2076" y="3851"/>
                </a:cxn>
                <a:cxn ang="0">
                  <a:pos x="0" y="2981"/>
                </a:cxn>
                <a:cxn ang="0">
                  <a:pos x="0" y="921"/>
                </a:cxn>
              </a:cxnLst>
              <a:rect l="0" t="0" r="r" b="b"/>
              <a:pathLst>
                <a:path w="2076" h="3851">
                  <a:moveTo>
                    <a:pt x="0" y="921"/>
                  </a:moveTo>
                  <a:lnTo>
                    <a:pt x="2060" y="0"/>
                  </a:lnTo>
                  <a:lnTo>
                    <a:pt x="2076" y="3851"/>
                  </a:lnTo>
                  <a:lnTo>
                    <a:pt x="0" y="2981"/>
                  </a:lnTo>
                  <a:lnTo>
                    <a:pt x="0" y="92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70000"/>
              </a:scheme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2077" y="3617"/>
              <a:ext cx="6011" cy="38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3835"/>
                </a:cxn>
                <a:cxn ang="0">
                  <a:pos x="6011" y="2629"/>
                </a:cxn>
                <a:cxn ang="0">
                  <a:pos x="6011" y="1239"/>
                </a:cxn>
                <a:cxn ang="0">
                  <a:pos x="0" y="0"/>
                </a:cxn>
              </a:cxnLst>
              <a:rect l="0" t="0" r="r" b="b"/>
              <a:pathLst>
                <a:path w="6011" h="3835">
                  <a:moveTo>
                    <a:pt x="0" y="0"/>
                  </a:moveTo>
                  <a:lnTo>
                    <a:pt x="17" y="3835"/>
                  </a:lnTo>
                  <a:lnTo>
                    <a:pt x="6011" y="2629"/>
                  </a:lnTo>
                  <a:lnTo>
                    <a:pt x="6011" y="1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8088" y="3835"/>
              <a:ext cx="4102" cy="3432"/>
            </a:xfrm>
            <a:custGeom>
              <a:avLst/>
              <a:gdLst/>
              <a:ahLst/>
              <a:cxnLst>
                <a:cxn ang="0">
                  <a:pos x="0" y="1038"/>
                </a:cxn>
                <a:cxn ang="0">
                  <a:pos x="0" y="2411"/>
                </a:cxn>
                <a:cxn ang="0">
                  <a:pos x="4102" y="3432"/>
                </a:cxn>
                <a:cxn ang="0">
                  <a:pos x="4102" y="0"/>
                </a:cxn>
                <a:cxn ang="0">
                  <a:pos x="0" y="1038"/>
                </a:cxn>
              </a:cxnLst>
              <a:rect l="0" t="0" r="r" b="b"/>
              <a:pathLst>
                <a:path w="4102" h="3432">
                  <a:moveTo>
                    <a:pt x="0" y="1038"/>
                  </a:moveTo>
                  <a:lnTo>
                    <a:pt x="0" y="2411"/>
                  </a:lnTo>
                  <a:lnTo>
                    <a:pt x="4102" y="3432"/>
                  </a:lnTo>
                  <a:lnTo>
                    <a:pt x="4102" y="0"/>
                  </a:lnTo>
                  <a:lnTo>
                    <a:pt x="0" y="10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70000"/>
              </a:schemeClr>
            </a:solidFill>
            <a:ln w="3175">
              <a:noFill/>
              <a:round/>
              <a:headEnd/>
              <a:tailEnd/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GB"/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0" y="188639"/>
            <a:ext cx="1709542" cy="1584175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1979613" y="4149080"/>
            <a:ext cx="6985000" cy="647700"/>
          </a:xfrm>
        </p:spPr>
        <p:txBody>
          <a:bodyPr/>
          <a:lstStyle>
            <a:lvl1pPr marL="0" indent="0" algn="r">
              <a:buNone/>
              <a:defRPr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051050" y="6194974"/>
            <a:ext cx="6913563" cy="416073"/>
          </a:xfr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rgbClr val="009BF8"/>
                </a:solidFill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Week # and session</a:t>
            </a:r>
          </a:p>
        </p:txBody>
      </p:sp>
    </p:spTree>
    <p:extLst>
      <p:ext uri="{BB962C8B-B14F-4D97-AF65-F5344CB8AC3E}">
        <p14:creationId xmlns:p14="http://schemas.microsoft.com/office/powerpoint/2010/main" val="32205088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9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72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2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2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11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12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08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32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D2A6B-6866-4A05-BAB8-374C6E3D6E8E}" type="datetimeFigureOut">
              <a:rPr lang="en-GB" smtClean="0"/>
              <a:t>05/02/2014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054F-9FCF-4DF7-A603-57A39E411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67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openxmlformats.org/officeDocument/2006/relationships/audio" Target="../media/audio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2.gi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jpeg"/><Relationship Id="rId4" Type="http://schemas.openxmlformats.org/officeDocument/2006/relationships/audio" Target="../media/media2.wav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6376" y="0"/>
            <a:ext cx="1187624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solidFill>
                  <a:srgbClr val="FF0000"/>
                </a:solidFill>
              </a:rPr>
              <a:t>Your</a:t>
            </a:r>
            <a:r>
              <a:rPr lang="en-GB" sz="4000" dirty="0" smtClean="0"/>
              <a:t> ideas &amp; </a:t>
            </a:r>
            <a:r>
              <a:rPr lang="en-GB" sz="4000" dirty="0" smtClean="0">
                <a:solidFill>
                  <a:srgbClr val="FF0000"/>
                </a:solidFill>
              </a:rPr>
              <a:t>your</a:t>
            </a:r>
            <a:r>
              <a:rPr lang="en-GB" sz="4000" dirty="0" smtClean="0"/>
              <a:t> market</a:t>
            </a:r>
            <a:endParaRPr lang="en-GB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Vince Knight and Neil Coles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GB" sz="3200" dirty="0" smtClean="0"/>
              <a:t>Thursday 6</a:t>
            </a:r>
            <a:r>
              <a:rPr lang="en-GB" sz="3200" baseline="30000" dirty="0" smtClean="0"/>
              <a:t>th</a:t>
            </a:r>
            <a:r>
              <a:rPr lang="en-GB" sz="3200" dirty="0" smtClean="0"/>
              <a:t> February 2014</a:t>
            </a:r>
            <a:endParaRPr lang="en-GB" sz="3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Week </a:t>
            </a:r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46803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Hand Illu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AutoShape 2"/>
          <p:cNvSpPr>
            <a:spLocks noChangeArrowheads="1"/>
          </p:cNvSpPr>
          <p:nvPr/>
        </p:nvSpPr>
        <p:spPr bwMode="auto">
          <a:xfrm>
            <a:off x="142875" y="-1214438"/>
            <a:ext cx="4214813" cy="6500813"/>
          </a:xfrm>
          <a:prstGeom prst="cloudCallout">
            <a:avLst>
              <a:gd name="adj1" fmla="val 73426"/>
              <a:gd name="adj2" fmla="val 16361"/>
            </a:avLst>
          </a:prstGeom>
          <a:solidFill>
            <a:schemeClr val="hlink"/>
          </a:solidFill>
          <a:ln w="38100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4800" i="1">
                <a:solidFill>
                  <a:srgbClr val="000066"/>
                </a:solidFill>
                <a:latin typeface="Snap ITC" pitchFamily="82" charset="0"/>
              </a:rPr>
              <a:t>Let’s </a:t>
            </a:r>
          </a:p>
          <a:p>
            <a:pPr algn="ctr"/>
            <a:r>
              <a:rPr lang="en-GB" altLang="en-US" sz="4800" i="1">
                <a:solidFill>
                  <a:srgbClr val="000066"/>
                </a:solidFill>
                <a:latin typeface="Snap ITC" pitchFamily="82" charset="0"/>
              </a:rPr>
              <a:t>experience</a:t>
            </a:r>
          </a:p>
          <a:p>
            <a:pPr algn="ctr"/>
            <a:r>
              <a:rPr lang="en-GB" altLang="en-US" sz="4800" i="1">
                <a:solidFill>
                  <a:srgbClr val="000066"/>
                </a:solidFill>
                <a:latin typeface="Snap ITC" pitchFamily="82" charset="0"/>
              </a:rPr>
              <a:t>it!</a:t>
            </a:r>
          </a:p>
        </p:txBody>
      </p:sp>
    </p:spTree>
    <p:extLst>
      <p:ext uri="{BB962C8B-B14F-4D97-AF65-F5344CB8AC3E}">
        <p14:creationId xmlns:p14="http://schemas.microsoft.com/office/powerpoint/2010/main" val="2021378462"/>
      </p:ext>
    </p:extLst>
  </p:cSld>
  <p:clrMapOvr>
    <a:masterClrMapping/>
  </p:clrMapOvr>
  <p:transition advClick="0" advTm="2000">
    <p:newsflash/>
    <p:sndAc>
      <p:stSnd>
        <p:snd r:embed="rId3" name="drumroll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9144001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038" y="-68263"/>
            <a:ext cx="10585451" cy="724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757238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350838" y="1417638"/>
            <a:ext cx="8513762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3200"/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477838" y="2684463"/>
            <a:ext cx="8513762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3200"/>
          </a:p>
        </p:txBody>
      </p:sp>
      <p:sp>
        <p:nvSpPr>
          <p:cNvPr id="13319" name="AutoShape 6"/>
          <p:cNvSpPr>
            <a:spLocks noChangeArrowheads="1"/>
          </p:cNvSpPr>
          <p:nvPr/>
        </p:nvSpPr>
        <p:spPr bwMode="auto">
          <a:xfrm>
            <a:off x="1066800" y="765175"/>
            <a:ext cx="7467600" cy="5105400"/>
          </a:xfrm>
          <a:prstGeom prst="irregularSeal1">
            <a:avLst/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4800" i="1">
                <a:latin typeface="Arial Black" pitchFamily="34" charset="0"/>
              </a:rPr>
              <a:t>The Red Brick</a:t>
            </a:r>
            <a:r>
              <a:rPr lang="en-GB" altLang="en-US" sz="4800" i="1">
                <a:solidFill>
                  <a:schemeClr val="bg1"/>
                </a:solidFill>
                <a:latin typeface="Arial Black" pitchFamily="34" charset="0"/>
              </a:rPr>
              <a:t> </a:t>
            </a:r>
            <a:endParaRPr lang="en-GB" altLang="en-US" sz="4400" i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90636"/>
      </p:ext>
    </p:extLst>
  </p:cSld>
  <p:clrMapOvr>
    <a:masterClrMapping/>
  </p:clrMapOvr>
  <p:transition>
    <p:sndAc>
      <p:stSnd>
        <p:snd r:embed="rId3" name="explod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Hand Illus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946150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539750" y="1417638"/>
            <a:ext cx="8513763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3200"/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477838" y="2684463"/>
            <a:ext cx="8513762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3200"/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92150" y="1570038"/>
            <a:ext cx="8513763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en-US" sz="3200"/>
          </a:p>
        </p:txBody>
      </p:sp>
      <p:pic>
        <p:nvPicPr>
          <p:cNvPr id="66568" name="Picture 8" descr="brick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857250"/>
            <a:ext cx="8251825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786063" y="2249488"/>
            <a:ext cx="46386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6600" b="1">
                <a:solidFill>
                  <a:srgbClr val="FFFF00"/>
                </a:solidFill>
                <a:latin typeface="Bradley Hand ITC" pitchFamily="66" charset="0"/>
              </a:rPr>
              <a:t>Time’s up !!</a:t>
            </a:r>
          </a:p>
        </p:txBody>
      </p:sp>
      <p:pic>
        <p:nvPicPr>
          <p:cNvPr id="9" name="Picture 3" descr="boss_michael_running_late_work_hg_clr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8"/>
            <a:ext cx="41433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dglxasset[1]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715944" y="6143624"/>
            <a:ext cx="609600" cy="609600"/>
          </a:xfrm>
          <a:prstGeom prst="rect">
            <a:avLst/>
          </a:prstGeom>
        </p:spPr>
      </p:pic>
      <p:pic>
        <p:nvPicPr>
          <p:cNvPr id="3" name="dglxasset[1]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3328" y="6126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DLjingle2000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7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-100013"/>
            <a:ext cx="9144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GB" altLang="en-US" sz="3200" i="1">
                <a:solidFill>
                  <a:schemeClr val="bg1"/>
                </a:solidFill>
              </a:rPr>
              <a:t>Alex Faickney Osborn</a:t>
            </a:r>
            <a:r>
              <a:rPr lang="en-GB" altLang="en-US" sz="3200">
                <a:solidFill>
                  <a:schemeClr val="bg1"/>
                </a:solidFill>
              </a:rPr>
              <a:t> </a:t>
            </a:r>
            <a:r>
              <a:rPr lang="en-GB" altLang="en-US">
                <a:solidFill>
                  <a:schemeClr val="bg1"/>
                </a:solidFill>
              </a:rPr>
              <a:t>and</a:t>
            </a:r>
            <a:r>
              <a:rPr lang="en-GB" altLang="en-US" sz="3200">
                <a:solidFill>
                  <a:schemeClr val="bg1"/>
                </a:solidFill>
              </a:rPr>
              <a:t> </a:t>
            </a:r>
            <a:r>
              <a:rPr lang="en-GB" altLang="en-US" sz="4000" b="1">
                <a:solidFill>
                  <a:schemeClr val="bg1"/>
                </a:solidFill>
              </a:rPr>
              <a:t>Brainstorming</a:t>
            </a:r>
          </a:p>
          <a:p>
            <a:pPr eaLnBrk="1" hangingPunct="1">
              <a:spcBef>
                <a:spcPct val="20000"/>
              </a:spcBef>
            </a:pPr>
            <a:endParaRPr lang="en-GB" altLang="en-US" sz="80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Ø"/>
            </a:pPr>
            <a:r>
              <a:rPr lang="en-GB" altLang="en-US" sz="3600" b="1">
                <a:solidFill>
                  <a:schemeClr val="bg1"/>
                </a:solidFill>
              </a:rPr>
              <a:t> Focus on quantity of ideas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Ø"/>
            </a:pPr>
            <a:r>
              <a:rPr lang="en-GB" altLang="en-US" sz="3600" b="1">
                <a:solidFill>
                  <a:schemeClr val="bg1"/>
                </a:solidFill>
              </a:rPr>
              <a:t> Welcome unusual ideas 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Ø"/>
            </a:pPr>
            <a:r>
              <a:rPr lang="en-GB" altLang="en-US" sz="3600" b="1">
                <a:solidFill>
                  <a:schemeClr val="bg1"/>
                </a:solidFill>
              </a:rPr>
              <a:t> Combine, Improve and modify 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Ø"/>
            </a:pPr>
            <a:r>
              <a:rPr lang="en-GB" altLang="en-US" sz="3600" b="1">
                <a:solidFill>
                  <a:schemeClr val="bg1"/>
                </a:solidFill>
              </a:rPr>
              <a:t> Suspend judgment</a:t>
            </a:r>
          </a:p>
          <a:p>
            <a:pPr eaLnBrk="1" hangingPunct="1">
              <a:spcBef>
                <a:spcPct val="20000"/>
              </a:spcBef>
            </a:pPr>
            <a:endParaRPr lang="en-GB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7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3563888" y="1052987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563888" y="5480431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3528" y="2683039"/>
            <a:ext cx="18002" cy="1368152"/>
          </a:xfrm>
          <a:prstGeom prst="straightConnector1">
            <a:avLst/>
          </a:prstGeom>
          <a:ln w="158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802470" y="2683039"/>
            <a:ext cx="18002" cy="1368152"/>
          </a:xfrm>
          <a:prstGeom prst="straightConnector1">
            <a:avLst/>
          </a:prstGeom>
          <a:ln w="158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63888" y="4797403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797914" y="2351127"/>
            <a:ext cx="1559058" cy="2031976"/>
            <a:chOff x="3545886" y="2081828"/>
            <a:chExt cx="1559058" cy="2031976"/>
          </a:xfrm>
        </p:grpSpPr>
        <p:sp>
          <p:nvSpPr>
            <p:cNvPr id="2" name="TextBox 1"/>
            <p:cNvSpPr txBox="1"/>
            <p:nvPr/>
          </p:nvSpPr>
          <p:spPr>
            <a:xfrm>
              <a:off x="3546982" y="2331655"/>
              <a:ext cx="15579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chemeClr val="bg1">
                      <a:lumMod val="65000"/>
                    </a:schemeClr>
                  </a:solidFill>
                </a:rPr>
                <a:t>Free thinking, association, analogy </a:t>
              </a:r>
            </a:p>
            <a:p>
              <a:pPr algn="ctr"/>
              <a:r>
                <a:rPr lang="en-GB" b="1" dirty="0" smtClean="0">
                  <a:solidFill>
                    <a:schemeClr val="bg1">
                      <a:lumMod val="65000"/>
                    </a:schemeClr>
                  </a:solidFill>
                </a:rPr>
                <a:t>Divergent</a:t>
              </a:r>
              <a:endParaRPr lang="en-GB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6772" y="3115287"/>
              <a:ext cx="15481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chemeClr val="bg1">
                      <a:lumMod val="65000"/>
                    </a:schemeClr>
                  </a:solidFill>
                </a:rPr>
                <a:t>Convergent</a:t>
              </a:r>
            </a:p>
            <a:p>
              <a:pPr algn="ctr"/>
              <a:r>
                <a:rPr lang="en-GB" sz="1200" dirty="0" smtClean="0">
                  <a:solidFill>
                    <a:schemeClr val="bg1">
                      <a:lumMod val="65000"/>
                    </a:schemeClr>
                  </a:solidFill>
                </a:rPr>
                <a:t>Analyse, evaluate, judgement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545886" y="2081828"/>
              <a:ext cx="1548172" cy="20319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>
            <a:stCxn id="17" idx="1"/>
            <a:endCxn id="17" idx="3"/>
          </p:cNvCxnSpPr>
          <p:nvPr/>
        </p:nvCxnSpPr>
        <p:spPr>
          <a:xfrm>
            <a:off x="107504" y="3419379"/>
            <a:ext cx="89289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7504" y="260899"/>
            <a:ext cx="8928992" cy="6316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/>
          <p:cNvCxnSpPr>
            <a:stCxn id="3" idx="0"/>
            <a:endCxn id="17" idx="0"/>
          </p:cNvCxnSpPr>
          <p:nvPr/>
        </p:nvCxnSpPr>
        <p:spPr>
          <a:xfrm flipV="1">
            <a:off x="4572000" y="260899"/>
            <a:ext cx="0" cy="20902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82886" y="4383103"/>
            <a:ext cx="0" cy="21424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7504" y="204195"/>
            <a:ext cx="3924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Problem definition</a:t>
            </a:r>
          </a:p>
          <a:p>
            <a:r>
              <a:rPr lang="en-GB" sz="1200" dirty="0" smtClean="0"/>
              <a:t>Market need, challenges, impacts, benefits of solution</a:t>
            </a:r>
            <a:endParaRPr lang="en-GB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582886" y="4383102"/>
            <a:ext cx="4453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   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139066" y="3367115"/>
            <a:ext cx="37848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Idea evaluation/refinement</a:t>
            </a:r>
            <a:endParaRPr lang="en-GB" dirty="0"/>
          </a:p>
          <a:p>
            <a:r>
              <a:rPr lang="en-GB" sz="1200" dirty="0" smtClean="0"/>
              <a:t>Top 3 – Criteria? Commonalities / Differences / Develop?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4038" y="221665"/>
            <a:ext cx="3382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Idea generation</a:t>
            </a:r>
          </a:p>
          <a:p>
            <a:r>
              <a:rPr lang="en-GB" sz="1200" dirty="0" smtClean="0"/>
              <a:t>Many solutions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7441" y="3367115"/>
            <a:ext cx="3453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Implementation</a:t>
            </a:r>
          </a:p>
          <a:p>
            <a:r>
              <a:rPr lang="en-GB" sz="1200" dirty="0" smtClean="0"/>
              <a:t>Final  decisions – Criteria used? 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285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60648"/>
            <a:ext cx="7803976" cy="8382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9BF8"/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</a:rPr>
              <a:t>Defining your market</a:t>
            </a:r>
            <a:br>
              <a:rPr lang="en-GB" dirty="0" smtClean="0">
                <a:solidFill>
                  <a:srgbClr val="009BF8"/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dirty="0">
              <a:solidFill>
                <a:srgbClr val="009BF8"/>
              </a:solidFill>
              <a:effectLst>
                <a:outerShdw blurRad="38100" dist="254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908720"/>
            <a:ext cx="8839200" cy="57968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 smtClean="0"/>
              <a:t>Aims and goals:</a:t>
            </a:r>
          </a:p>
          <a:p>
            <a:r>
              <a:rPr lang="en-GB" sz="2400" dirty="0" smtClean="0"/>
              <a:t>What the business hopes to achieve.</a:t>
            </a:r>
          </a:p>
          <a:p>
            <a:r>
              <a:rPr lang="en-GB" sz="2400" dirty="0" smtClean="0"/>
              <a:t>Create value – but what value? </a:t>
            </a:r>
            <a:r>
              <a:rPr lang="en-GB" sz="2400" dirty="0" err="1" smtClean="0"/>
              <a:t>eg</a:t>
            </a:r>
            <a:r>
              <a:rPr lang="en-GB" sz="2400" dirty="0" smtClean="0"/>
              <a:t>. Financial, practical, social, political 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b="1" dirty="0" smtClean="0"/>
              <a:t>Objectives:</a:t>
            </a:r>
          </a:p>
          <a:p>
            <a:r>
              <a:rPr lang="en-GB" sz="2400" dirty="0" smtClean="0"/>
              <a:t>Steps you intend to take to achieve goals/aims (targets).</a:t>
            </a:r>
          </a:p>
          <a:p>
            <a:r>
              <a:rPr lang="en-GB" sz="2400" b="1" dirty="0" smtClean="0">
                <a:solidFill>
                  <a:srgbClr val="FF1713"/>
                </a:solidFill>
              </a:rPr>
              <a:t>S</a:t>
            </a:r>
            <a:r>
              <a:rPr lang="en-GB" sz="2400" dirty="0" smtClean="0"/>
              <a:t>pecific, </a:t>
            </a:r>
            <a:r>
              <a:rPr lang="en-GB" sz="2400" b="1" dirty="0" smtClean="0">
                <a:solidFill>
                  <a:srgbClr val="FF1713"/>
                </a:solidFill>
              </a:rPr>
              <a:t>M</a:t>
            </a:r>
            <a:r>
              <a:rPr lang="en-GB" sz="2400" dirty="0" smtClean="0"/>
              <a:t>easurable, </a:t>
            </a:r>
            <a:r>
              <a:rPr lang="en-GB" sz="2400" b="1" dirty="0" smtClean="0">
                <a:solidFill>
                  <a:srgbClr val="FF1713"/>
                </a:solidFill>
              </a:rPr>
              <a:t>A</a:t>
            </a:r>
            <a:r>
              <a:rPr lang="en-GB" sz="2400" dirty="0" smtClean="0"/>
              <a:t>chievable, </a:t>
            </a:r>
            <a:r>
              <a:rPr lang="en-GB" sz="2400" b="1" dirty="0" smtClean="0">
                <a:solidFill>
                  <a:srgbClr val="FF1713"/>
                </a:solidFill>
              </a:rPr>
              <a:t>R</a:t>
            </a:r>
            <a:r>
              <a:rPr lang="en-GB" sz="2400" dirty="0" smtClean="0"/>
              <a:t>ealistic, </a:t>
            </a:r>
            <a:r>
              <a:rPr lang="en-GB" sz="2400" b="1" dirty="0" smtClean="0">
                <a:solidFill>
                  <a:srgbClr val="FF1713"/>
                </a:solidFill>
              </a:rPr>
              <a:t>T</a:t>
            </a:r>
            <a:r>
              <a:rPr lang="en-GB" sz="2400" dirty="0" smtClean="0"/>
              <a:t>ime bound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b="1" dirty="0" smtClean="0"/>
              <a:t>Drivers:</a:t>
            </a:r>
          </a:p>
          <a:p>
            <a:r>
              <a:rPr lang="en-GB" sz="2400" dirty="0" smtClean="0"/>
              <a:t>Internal or external conditions that positively influence the aims, goals and objectives.</a:t>
            </a:r>
          </a:p>
          <a:p>
            <a:r>
              <a:rPr lang="en-GB" sz="2400" dirty="0" smtClean="0"/>
              <a:t>Examples: economic conditions, regulation, competition, market need.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482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260648"/>
            <a:ext cx="7803976" cy="8382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009BF8"/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</a:rPr>
              <a:t>Defining your product</a:t>
            </a:r>
            <a:br>
              <a:rPr lang="en-GB" dirty="0" smtClean="0">
                <a:solidFill>
                  <a:srgbClr val="009BF8"/>
                </a:solidFill>
                <a:effectLst>
                  <a:outerShdw blurRad="38100" dist="254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GB" dirty="0">
              <a:solidFill>
                <a:srgbClr val="009BF8"/>
              </a:solidFill>
              <a:effectLst>
                <a:outerShdw blurRad="38100" dist="254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764704"/>
            <a:ext cx="8839200" cy="59408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b="1" dirty="0"/>
              <a:t>Feature: </a:t>
            </a:r>
          </a:p>
          <a:p>
            <a:r>
              <a:rPr lang="en-GB" sz="2400" dirty="0"/>
              <a:t>A distinguishing physical aspect of the </a:t>
            </a:r>
            <a:r>
              <a:rPr lang="en-GB" sz="2400" dirty="0" smtClean="0"/>
              <a:t>product. </a:t>
            </a:r>
            <a:endParaRPr lang="en-GB" sz="2400" dirty="0"/>
          </a:p>
          <a:p>
            <a:r>
              <a:rPr lang="en-GB" sz="2400" dirty="0"/>
              <a:t>May be inherent within the design and </a:t>
            </a:r>
            <a:r>
              <a:rPr lang="en-GB" sz="2400" i="1" dirty="0"/>
              <a:t>beneficial</a:t>
            </a:r>
            <a:r>
              <a:rPr lang="en-GB" sz="2400" dirty="0"/>
              <a:t> but is not the benefit itself.</a:t>
            </a:r>
          </a:p>
          <a:p>
            <a:r>
              <a:rPr lang="en-GB" sz="2400" dirty="0"/>
              <a:t>Examples: </a:t>
            </a:r>
            <a:r>
              <a:rPr lang="en-GB" sz="2400" dirty="0">
                <a:solidFill>
                  <a:srgbClr val="FF1713"/>
                </a:solidFill>
              </a:rPr>
              <a:t>durability</a:t>
            </a:r>
            <a:r>
              <a:rPr lang="en-GB" sz="2400" dirty="0"/>
              <a:t>,</a:t>
            </a:r>
            <a:r>
              <a:rPr lang="en-GB" sz="2400" dirty="0">
                <a:solidFill>
                  <a:srgbClr val="FF0000"/>
                </a:solidFill>
              </a:rPr>
              <a:t> low price</a:t>
            </a:r>
            <a:r>
              <a:rPr lang="en-GB" sz="2400" dirty="0"/>
              <a:t>,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smtClean="0">
                <a:solidFill>
                  <a:srgbClr val="FF0000"/>
                </a:solidFill>
              </a:rPr>
              <a:t>portability</a:t>
            </a:r>
            <a:r>
              <a:rPr lang="en-GB" sz="2400" dirty="0" smtClean="0"/>
              <a:t>.</a:t>
            </a:r>
            <a:r>
              <a:rPr lang="en-GB" sz="2400" dirty="0" smtClean="0">
                <a:solidFill>
                  <a:srgbClr val="FF0000"/>
                </a:solidFill>
              </a:rPr>
              <a:t> </a:t>
            </a:r>
            <a:endParaRPr lang="en-GB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2400" b="1" i="1" dirty="0"/>
          </a:p>
          <a:p>
            <a:pPr marL="0" indent="0">
              <a:buNone/>
            </a:pPr>
            <a:r>
              <a:rPr lang="en-GB" sz="2600" b="1" dirty="0"/>
              <a:t>Benefit:</a:t>
            </a:r>
          </a:p>
          <a:p>
            <a:r>
              <a:rPr lang="en-GB" sz="2400" dirty="0"/>
              <a:t>Results from the product feature(s).</a:t>
            </a:r>
          </a:p>
          <a:p>
            <a:r>
              <a:rPr lang="en-GB" sz="2400" dirty="0"/>
              <a:t>A benefit is the advantageous consequence for the customer of using the product.</a:t>
            </a:r>
          </a:p>
          <a:p>
            <a:r>
              <a:rPr lang="en-GB" sz="2400" dirty="0"/>
              <a:t>Examples: </a:t>
            </a:r>
            <a:r>
              <a:rPr lang="en-GB" sz="2400" dirty="0">
                <a:solidFill>
                  <a:srgbClr val="FF1713"/>
                </a:solidFill>
              </a:rPr>
              <a:t>long lasting usage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FF1713"/>
                </a:solidFill>
              </a:rPr>
              <a:t>affordable</a:t>
            </a:r>
            <a:r>
              <a:rPr lang="en-GB" sz="2400" dirty="0"/>
              <a:t>,</a:t>
            </a:r>
            <a:r>
              <a:rPr lang="en-GB" sz="2400" dirty="0">
                <a:solidFill>
                  <a:srgbClr val="FF1713"/>
                </a:solidFill>
              </a:rPr>
              <a:t> can be used </a:t>
            </a:r>
            <a:r>
              <a:rPr lang="en-GB" sz="2400" dirty="0" smtClean="0">
                <a:solidFill>
                  <a:srgbClr val="FF1713"/>
                </a:solidFill>
              </a:rPr>
              <a:t>anywhere</a:t>
            </a:r>
            <a:r>
              <a:rPr lang="en-GB" sz="2400" dirty="0" smtClean="0"/>
              <a:t>.</a:t>
            </a:r>
            <a:endParaRPr lang="en-GB" sz="2400" dirty="0">
              <a:solidFill>
                <a:srgbClr val="FF1713"/>
              </a:solidFill>
            </a:endParaRPr>
          </a:p>
          <a:p>
            <a:endParaRPr lang="en-GB" sz="2400" dirty="0"/>
          </a:p>
          <a:p>
            <a:pPr marL="0" indent="0">
              <a:buNone/>
            </a:pPr>
            <a:r>
              <a:rPr lang="en-GB" sz="2600" b="1" dirty="0"/>
              <a:t>Value:</a:t>
            </a:r>
          </a:p>
          <a:p>
            <a:r>
              <a:rPr lang="en-GB" sz="2400" dirty="0"/>
              <a:t>The consequence of features and benefits for an individual.</a:t>
            </a:r>
          </a:p>
          <a:p>
            <a:r>
              <a:rPr lang="en-GB" sz="2400" dirty="0"/>
              <a:t>Examples: </a:t>
            </a:r>
            <a:r>
              <a:rPr lang="en-GB" sz="2400" dirty="0">
                <a:solidFill>
                  <a:srgbClr val="FF1713"/>
                </a:solidFill>
              </a:rPr>
              <a:t>confidence in product </a:t>
            </a:r>
            <a:r>
              <a:rPr lang="en-GB" sz="2400" dirty="0" smtClean="0">
                <a:solidFill>
                  <a:srgbClr val="FF1713"/>
                </a:solidFill>
              </a:rPr>
              <a:t>(quality)</a:t>
            </a:r>
            <a:r>
              <a:rPr lang="en-GB" sz="2400" dirty="0" smtClean="0"/>
              <a:t>,</a:t>
            </a:r>
            <a:r>
              <a:rPr lang="en-GB" sz="2400" dirty="0" smtClean="0">
                <a:solidFill>
                  <a:srgbClr val="FF1713"/>
                </a:solidFill>
              </a:rPr>
              <a:t> positive return on investment </a:t>
            </a:r>
            <a:r>
              <a:rPr lang="en-GB" sz="2400" dirty="0" smtClean="0"/>
              <a:t>,</a:t>
            </a:r>
            <a:r>
              <a:rPr lang="en-GB" sz="2400" dirty="0" smtClean="0">
                <a:solidFill>
                  <a:srgbClr val="FF1713"/>
                </a:solidFill>
              </a:rPr>
              <a:t> </a:t>
            </a:r>
            <a:r>
              <a:rPr lang="en-GB" sz="2400" dirty="0">
                <a:solidFill>
                  <a:srgbClr val="FF1713"/>
                </a:solidFill>
              </a:rPr>
              <a:t>locational </a:t>
            </a:r>
            <a:r>
              <a:rPr lang="en-GB" sz="2400" dirty="0" smtClean="0">
                <a:solidFill>
                  <a:srgbClr val="FF1713"/>
                </a:solidFill>
              </a:rPr>
              <a:t>flexibility</a:t>
            </a:r>
            <a:r>
              <a:rPr lang="en-GB" sz="2400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5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77888"/>
            <a:ext cx="9144000" cy="1143000"/>
          </a:xfrm>
        </p:spPr>
        <p:txBody>
          <a:bodyPr/>
          <a:lstStyle/>
          <a:p>
            <a:r>
              <a:rPr lang="en-GB" i="1" dirty="0" smtClean="0"/>
              <a:t>What is your….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8192"/>
            <a:ext cx="9144000" cy="820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0000" dirty="0" smtClean="0"/>
              <a:t>USP</a:t>
            </a:r>
            <a:endParaRPr lang="en-GB" sz="20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8610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rgbClr val="C00000"/>
                </a:solidFill>
              </a:rPr>
              <a:t>What’s different?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530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brand | customer service| social | price | quality | value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55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3563888" y="1299891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563888" y="5500441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3528" y="2703049"/>
            <a:ext cx="18002" cy="1368152"/>
          </a:xfrm>
          <a:prstGeom prst="straightConnector1">
            <a:avLst/>
          </a:prstGeom>
          <a:ln w="158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802470" y="2703049"/>
            <a:ext cx="18002" cy="1368152"/>
          </a:xfrm>
          <a:prstGeom prst="straightConnector1">
            <a:avLst/>
          </a:prstGeom>
          <a:ln w="158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63888" y="4817413"/>
            <a:ext cx="201622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797914" y="2371137"/>
            <a:ext cx="1548172" cy="2031976"/>
            <a:chOff x="3545886" y="2081828"/>
            <a:chExt cx="1548172" cy="2031976"/>
          </a:xfrm>
        </p:grpSpPr>
        <p:sp>
          <p:nvSpPr>
            <p:cNvPr id="2" name="TextBox 1"/>
            <p:cNvSpPr txBox="1"/>
            <p:nvPr/>
          </p:nvSpPr>
          <p:spPr>
            <a:xfrm>
              <a:off x="3779912" y="263691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Company</a:t>
              </a:r>
              <a:endParaRPr lang="en-GB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51920" y="309781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/>
                <a:t>Product</a:t>
              </a:r>
              <a:endParaRPr lang="en-GB" b="1" dirty="0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545886" y="2081828"/>
              <a:ext cx="1548172" cy="20319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>
            <a:stCxn id="17" idx="1"/>
            <a:endCxn id="17" idx="3"/>
          </p:cNvCxnSpPr>
          <p:nvPr/>
        </p:nvCxnSpPr>
        <p:spPr>
          <a:xfrm>
            <a:off x="107504" y="3387126"/>
            <a:ext cx="892899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7504" y="228646"/>
            <a:ext cx="8928992" cy="6316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/>
          <p:cNvCxnSpPr>
            <a:stCxn id="3" idx="0"/>
            <a:endCxn id="17" idx="0"/>
          </p:cNvCxnSpPr>
          <p:nvPr/>
        </p:nvCxnSpPr>
        <p:spPr>
          <a:xfrm flipV="1">
            <a:off x="4572000" y="228646"/>
            <a:ext cx="0" cy="21424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82886" y="4403113"/>
            <a:ext cx="0" cy="21424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9592" y="188640"/>
            <a:ext cx="289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Aims, goals and drivers: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760132" y="23553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Mission statement: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1025606" y="3387125"/>
            <a:ext cx="26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Features &amp; their Benefits: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364088" y="338861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Clients/Customers/Markets: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346086" y="482137"/>
            <a:ext cx="3114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(Values, stakeholders)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819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6376" y="0"/>
            <a:ext cx="1187624" cy="126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Ideas and commercial thinking</a:t>
            </a:r>
            <a:endParaRPr lang="en-GB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Vince Knight and Neil Coles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GB" sz="3200" dirty="0" smtClean="0"/>
              <a:t>Thursday 6</a:t>
            </a:r>
            <a:r>
              <a:rPr lang="en-GB" sz="3200" baseline="30000" dirty="0" smtClean="0"/>
              <a:t>th</a:t>
            </a:r>
            <a:r>
              <a:rPr lang="en-GB" sz="3200" dirty="0" smtClean="0"/>
              <a:t> February 2014</a:t>
            </a:r>
            <a:endParaRPr lang="en-GB" sz="3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Week </a:t>
            </a:r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347829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Perspective Handst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-41275"/>
            <a:ext cx="5214937" cy="689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uwcnlog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238" y="333375"/>
            <a:ext cx="6667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-1043608" y="5877272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4400" b="1" dirty="0" smtClean="0">
                <a:solidFill>
                  <a:schemeClr val="bg1"/>
                </a:solidFill>
                <a:latin typeface="Calibri" pitchFamily="34" charset="0"/>
              </a:rPr>
              <a:t>Dr Vince Knight </a:t>
            </a:r>
            <a:r>
              <a:rPr lang="en-GB" altLang="en-US" sz="4400" b="1" dirty="0" smtClean="0">
                <a:latin typeface="Calibri" pitchFamily="34" charset="0"/>
              </a:rPr>
              <a:t>&amp;</a:t>
            </a:r>
            <a:r>
              <a:rPr lang="en-GB" altLang="en-US" sz="4400" b="1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GB" altLang="en-US" sz="4400" b="1" dirty="0" smtClean="0">
                <a:latin typeface="Calibri" pitchFamily="34" charset="0"/>
              </a:rPr>
              <a:t>Neil Coles</a:t>
            </a:r>
            <a:endParaRPr lang="en-GB" altLang="en-US" sz="4400" b="1" dirty="0">
              <a:latin typeface="Calibri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2348880"/>
            <a:ext cx="38512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4000" b="1" i="1" dirty="0">
                <a:solidFill>
                  <a:schemeClr val="bg1"/>
                </a:solidFill>
                <a:latin typeface="Calibri" pitchFamily="34" charset="0"/>
              </a:rPr>
              <a:t>from </a:t>
            </a:r>
            <a:r>
              <a:rPr lang="en-GB" altLang="en-US" sz="4000" b="1" i="1" dirty="0" smtClean="0">
                <a:solidFill>
                  <a:schemeClr val="bg1"/>
                </a:solidFill>
                <a:latin typeface="Calibri" pitchFamily="34" charset="0"/>
              </a:rPr>
              <a:t>the ultimate in cool…</a:t>
            </a:r>
            <a:endParaRPr lang="en-GB" altLang="en-US" sz="4000" b="1" i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-131763" y="2451100"/>
            <a:ext cx="42719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6000" dirty="0">
                <a:solidFill>
                  <a:schemeClr val="bg1"/>
                </a:solidFill>
                <a:latin typeface="Calibri" pitchFamily="34" charset="0"/>
              </a:rPr>
              <a:t>today’s feature…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-180528" y="1530658"/>
            <a:ext cx="445859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4800" dirty="0">
                <a:solidFill>
                  <a:schemeClr val="bg1"/>
                </a:solidFill>
                <a:latin typeface="Eras Bold ITC" pitchFamily="34" charset="0"/>
              </a:rPr>
              <a:t>I</a:t>
            </a:r>
            <a:r>
              <a:rPr lang="en-GB" altLang="en-US" sz="4800" dirty="0" smtClean="0">
                <a:solidFill>
                  <a:schemeClr val="bg1"/>
                </a:solidFill>
                <a:latin typeface="Eras Bold ITC" pitchFamily="34" charset="0"/>
              </a:rPr>
              <a:t>deas and commercial thinking</a:t>
            </a:r>
            <a:endParaRPr lang="en-GB" altLang="en-US" sz="4800" dirty="0">
              <a:solidFill>
                <a:schemeClr val="bg1"/>
              </a:solidFill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44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D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utoUpdateAnimBg="0"/>
      <p:bldP spid="8" grpId="1"/>
      <p:bldP spid="9" grpId="0" autoUpdateAnimBg="0"/>
      <p:bldP spid="9" grpId="1"/>
      <p:bldP spid="10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250825" y="333375"/>
            <a:ext cx="86423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</a:rPr>
              <a:t>Why be a creative thinker?</a:t>
            </a:r>
          </a:p>
          <a:p>
            <a:pPr eaLnBrk="1" hangingPunct="1"/>
            <a:endParaRPr lang="en-GB" altLang="en-US" sz="3200" b="1" dirty="0">
              <a:solidFill>
                <a:schemeClr val="bg1"/>
              </a:solidFill>
            </a:endParaRPr>
          </a:p>
          <a:p>
            <a:pPr algn="r" eaLnBrk="1" hangingPunct="1">
              <a:buFont typeface="Wingdings" pitchFamily="2" charset="2"/>
              <a:buChar char="Ø"/>
            </a:pPr>
            <a:r>
              <a:rPr lang="en-GB" altLang="en-US" sz="3200" b="1" dirty="0">
                <a:solidFill>
                  <a:schemeClr val="bg1"/>
                </a:solidFill>
              </a:rPr>
              <a:t> Develops your problem solving ability</a:t>
            </a:r>
            <a:endParaRPr lang="en-GB" altLang="en-US" sz="3200" dirty="0">
              <a:solidFill>
                <a:schemeClr val="bg1"/>
              </a:solidFill>
            </a:endParaRPr>
          </a:p>
          <a:p>
            <a:pPr algn="r" eaLnBrk="1" hangingPunct="1">
              <a:buFont typeface="Wingdings" pitchFamily="2" charset="2"/>
              <a:buChar char="Ø"/>
            </a:pPr>
            <a:r>
              <a:rPr lang="en-GB" altLang="en-US" sz="3200" b="1" dirty="0">
                <a:solidFill>
                  <a:schemeClr val="bg1"/>
                </a:solidFill>
              </a:rPr>
              <a:t> Generates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780004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44450"/>
            <a:ext cx="9144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GB" altLang="en-US" sz="3200" i="1">
                <a:solidFill>
                  <a:schemeClr val="bg1"/>
                </a:solidFill>
              </a:rPr>
              <a:t>Edward de Bono</a:t>
            </a:r>
            <a:r>
              <a:rPr lang="en-GB" altLang="en-US" sz="4000" i="1">
                <a:solidFill>
                  <a:schemeClr val="bg1"/>
                </a:solidFill>
              </a:rPr>
              <a:t> </a:t>
            </a:r>
            <a:r>
              <a:rPr lang="en-GB" altLang="en-US" i="1">
                <a:solidFill>
                  <a:schemeClr val="bg1"/>
                </a:solidFill>
              </a:rPr>
              <a:t>on</a:t>
            </a:r>
            <a:r>
              <a:rPr lang="en-GB" altLang="en-US" sz="4000" b="1">
                <a:solidFill>
                  <a:schemeClr val="bg1"/>
                </a:solidFill>
              </a:rPr>
              <a:t> Creativity</a:t>
            </a:r>
          </a:p>
        </p:txBody>
      </p:sp>
      <p:sp>
        <p:nvSpPr>
          <p:cNvPr id="81925" name="Rectangle 3"/>
          <p:cNvSpPr>
            <a:spLocks noChangeArrowheads="1"/>
          </p:cNvSpPr>
          <p:nvPr/>
        </p:nvSpPr>
        <p:spPr bwMode="auto">
          <a:xfrm>
            <a:off x="36513" y="1268413"/>
            <a:ext cx="91440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GB" altLang="en-US" sz="3600">
                <a:solidFill>
                  <a:schemeClr val="bg1"/>
                </a:solidFill>
              </a:rPr>
              <a:t>“Creativity is a great motivator because it makes people interested in what they are doing.</a:t>
            </a:r>
            <a:r>
              <a:rPr lang="en-GB" altLang="en-US" sz="40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81926" name="Rectangle 3"/>
          <p:cNvSpPr>
            <a:spLocks noChangeArrowheads="1"/>
          </p:cNvSpPr>
          <p:nvPr/>
        </p:nvSpPr>
        <p:spPr bwMode="auto">
          <a:xfrm>
            <a:off x="0" y="1268413"/>
            <a:ext cx="91440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GB" altLang="en-US" sz="3600">
                <a:solidFill>
                  <a:schemeClr val="bg1"/>
                </a:solidFill>
              </a:rPr>
              <a:t>Creativity gives hope that there can be a worthwhile idea. </a:t>
            </a:r>
            <a:r>
              <a:rPr lang="en-GB" altLang="en-US" sz="40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81927" name="Rectangle 3"/>
          <p:cNvSpPr>
            <a:spLocks noChangeArrowheads="1"/>
          </p:cNvSpPr>
          <p:nvPr/>
        </p:nvSpPr>
        <p:spPr bwMode="auto">
          <a:xfrm>
            <a:off x="-34925" y="1268413"/>
            <a:ext cx="9144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GB" altLang="en-US" sz="3600">
                <a:solidFill>
                  <a:schemeClr val="bg1"/>
                </a:solidFill>
              </a:rPr>
              <a:t>Creativity gives the possibility of some sort of achievement to everyone.</a:t>
            </a:r>
            <a:r>
              <a:rPr lang="en-GB" altLang="en-US" sz="4000" b="1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81928" name="Rectangle 3"/>
          <p:cNvSpPr>
            <a:spLocks noChangeArrowheads="1"/>
          </p:cNvSpPr>
          <p:nvPr/>
        </p:nvSpPr>
        <p:spPr bwMode="auto">
          <a:xfrm>
            <a:off x="-252413" y="1268413"/>
            <a:ext cx="9144001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GB" altLang="en-US" sz="3600">
                <a:solidFill>
                  <a:schemeClr val="bg1"/>
                </a:solidFill>
              </a:rPr>
              <a:t>Creativity makes life more fun and more interesting.”</a:t>
            </a:r>
            <a:endParaRPr lang="en-GB" alt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89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8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2" presetClass="exit" presetSubtype="8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30" presetID="2" presetClass="exit" presetSubtype="8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/>
      <p:bldP spid="81925" grpId="1"/>
      <p:bldP spid="81926" grpId="0"/>
      <p:bldP spid="81926" grpId="1"/>
      <p:bldP spid="81927" grpId="0"/>
      <p:bldP spid="81927" grpId="1"/>
      <p:bldP spid="819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1042988" y="115888"/>
            <a:ext cx="7427912" cy="570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8800" b="1">
                <a:solidFill>
                  <a:schemeClr val="bg1"/>
                </a:solidFill>
              </a:rPr>
              <a:t>Looking at things from a</a:t>
            </a:r>
            <a:r>
              <a:rPr lang="en-GB" altLang="en-US" sz="8800" b="1">
                <a:solidFill>
                  <a:schemeClr val="accent2"/>
                </a:solidFill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GB" altLang="en-US" sz="4000" b="1">
              <a:solidFill>
                <a:schemeClr val="accent2"/>
              </a:solidFill>
            </a:endParaRPr>
          </a:p>
          <a:p>
            <a:pPr algn="ctr">
              <a:spcBef>
                <a:spcPct val="50000"/>
              </a:spcBef>
            </a:pPr>
            <a:endParaRPr lang="en-GB" altLang="en-US" sz="8800" b="1">
              <a:solidFill>
                <a:schemeClr val="accent2"/>
              </a:solidFill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042988" y="2349500"/>
            <a:ext cx="757872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GB" altLang="en-US" sz="8800" b="1">
                <a:solidFill>
                  <a:schemeClr val="accent2"/>
                </a:solidFill>
              </a:rPr>
              <a:t>different</a:t>
            </a:r>
          </a:p>
          <a:p>
            <a:pPr algn="ctr" eaLnBrk="1" hangingPunct="1"/>
            <a:r>
              <a:rPr lang="en-GB" altLang="en-US" sz="8800" b="1">
                <a:solidFill>
                  <a:schemeClr val="accent2"/>
                </a:solidFill>
              </a:rPr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816618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-1.11111E-6 0.207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autoUpdateAnimBg="0"/>
      <p:bldP spid="40963" grpId="1"/>
      <p:bldP spid="4096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15888"/>
            <a:ext cx="4783138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927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28600"/>
            <a:ext cx="370046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62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Hand Illu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924050"/>
            <a:ext cx="73834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17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Hand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88913"/>
            <a:ext cx="5599112" cy="64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540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518</Words>
  <Application>Microsoft Office PowerPoint</Application>
  <PresentationFormat>On-screen Show (4:3)</PresentationFormat>
  <Paragraphs>125</Paragraphs>
  <Slides>19</Slides>
  <Notes>10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Your ideas &amp; your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Defining your market </vt:lpstr>
      <vt:lpstr>Defining your product </vt:lpstr>
      <vt:lpstr>What is your….</vt:lpstr>
      <vt:lpstr>PowerPoint Presentation</vt:lpstr>
      <vt:lpstr>Ideas and commercial thinking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</dc:creator>
  <cp:lastModifiedBy>insrv</cp:lastModifiedBy>
  <cp:revision>52</cp:revision>
  <cp:lastPrinted>2013-02-19T12:00:39Z</cp:lastPrinted>
  <dcterms:created xsi:type="dcterms:W3CDTF">2013-02-10T17:33:10Z</dcterms:created>
  <dcterms:modified xsi:type="dcterms:W3CDTF">2014-02-05T15:25:12Z</dcterms:modified>
</cp:coreProperties>
</file>